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387" r:id="rId6"/>
    <p:sldId id="385" r:id="rId7"/>
    <p:sldId id="386" r:id="rId8"/>
    <p:sldId id="266" r:id="rId9"/>
    <p:sldId id="261" r:id="rId10"/>
    <p:sldId id="262" r:id="rId11"/>
    <p:sldId id="263" r:id="rId12"/>
    <p:sldId id="264" r:id="rId13"/>
    <p:sldId id="265" r:id="rId14"/>
    <p:sldId id="267" r:id="rId15"/>
    <p:sldId id="700" r:id="rId16"/>
    <p:sldId id="701" r:id="rId17"/>
    <p:sldId id="269" r:id="rId18"/>
    <p:sldId id="778" r:id="rId19"/>
    <p:sldId id="766" r:id="rId20"/>
    <p:sldId id="702" r:id="rId21"/>
    <p:sldId id="779" r:id="rId22"/>
    <p:sldId id="780" r:id="rId23"/>
    <p:sldId id="703" r:id="rId24"/>
    <p:sldId id="704" r:id="rId25"/>
    <p:sldId id="706" r:id="rId26"/>
    <p:sldId id="707" r:id="rId27"/>
    <p:sldId id="742" r:id="rId28"/>
    <p:sldId id="781" r:id="rId29"/>
    <p:sldId id="709" r:id="rId30"/>
    <p:sldId id="710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22" r:id="rId42"/>
    <p:sldId id="723" r:id="rId43"/>
    <p:sldId id="724" r:id="rId44"/>
    <p:sldId id="725" r:id="rId45"/>
    <p:sldId id="726" r:id="rId46"/>
    <p:sldId id="727" r:id="rId47"/>
    <p:sldId id="728" r:id="rId48"/>
    <p:sldId id="730" r:id="rId49"/>
    <p:sldId id="731" r:id="rId50"/>
    <p:sldId id="732" r:id="rId51"/>
    <p:sldId id="733" r:id="rId52"/>
    <p:sldId id="734" r:id="rId53"/>
    <p:sldId id="736" r:id="rId54"/>
    <p:sldId id="765" r:id="rId55"/>
    <p:sldId id="743" r:id="rId56"/>
    <p:sldId id="739" r:id="rId57"/>
    <p:sldId id="740" r:id="rId58"/>
    <p:sldId id="741" r:id="rId59"/>
    <p:sldId id="744" r:id="rId60"/>
    <p:sldId id="745" r:id="rId61"/>
    <p:sldId id="746" r:id="rId62"/>
    <p:sldId id="764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63" r:id="rId71"/>
    <p:sldId id="754" r:id="rId72"/>
    <p:sldId id="755" r:id="rId73"/>
    <p:sldId id="756" r:id="rId74"/>
    <p:sldId id="757" r:id="rId75"/>
    <p:sldId id="762" r:id="rId76"/>
    <p:sldId id="758" r:id="rId77"/>
    <p:sldId id="759" r:id="rId78"/>
    <p:sldId id="760" r:id="rId79"/>
    <p:sldId id="761" r:id="rId80"/>
    <p:sldId id="767" r:id="rId81"/>
    <p:sldId id="768" r:id="rId82"/>
    <p:sldId id="777" r:id="rId83"/>
    <p:sldId id="771" r:id="rId84"/>
    <p:sldId id="770" r:id="rId85"/>
    <p:sldId id="782" r:id="rId86"/>
    <p:sldId id="772" r:id="rId87"/>
    <p:sldId id="773" r:id="rId88"/>
    <p:sldId id="774" r:id="rId89"/>
    <p:sldId id="775" r:id="rId90"/>
    <p:sldId id="776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4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115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93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9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4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0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76DA-D560-44AE-BF93-0CF76941DD1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73948B-16C4-42F5-BE27-3F5CB7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1A0-E512-4B42-8A94-2E68951AF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592" y="2404534"/>
            <a:ext cx="8336604" cy="1646302"/>
          </a:xfrm>
        </p:spPr>
        <p:txBody>
          <a:bodyPr>
            <a:normAutofit/>
          </a:bodyPr>
          <a:lstStyle/>
          <a:p>
            <a:r>
              <a:rPr lang="en-US" dirty="0"/>
              <a:t>CSCI 331 – Group 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B15E9-0BEB-47F8-A4A4-DB6FEBC4B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591" y="4050833"/>
            <a:ext cx="8336604" cy="1096899"/>
          </a:xfrm>
        </p:spPr>
        <p:txBody>
          <a:bodyPr/>
          <a:lstStyle/>
          <a:p>
            <a:r>
              <a:rPr lang="en-US" dirty="0"/>
              <a:t>Members: Timothy </a:t>
            </a:r>
            <a:r>
              <a:rPr lang="en-US" dirty="0" err="1"/>
              <a:t>Dakis</a:t>
            </a:r>
            <a:r>
              <a:rPr lang="en-US" dirty="0"/>
              <a:t> (Group Leader), </a:t>
            </a:r>
            <a:r>
              <a:rPr lang="en-US" dirty="0" err="1"/>
              <a:t>Mikhaiel</a:t>
            </a:r>
            <a:r>
              <a:rPr lang="en-US" dirty="0"/>
              <a:t> Gomes, </a:t>
            </a:r>
            <a:br>
              <a:rPr lang="en-US" dirty="0"/>
            </a:br>
            <a:r>
              <a:rPr lang="en-US" dirty="0" err="1"/>
              <a:t>Shivanie</a:t>
            </a:r>
            <a:r>
              <a:rPr lang="en-US" dirty="0"/>
              <a:t> </a:t>
            </a:r>
            <a:r>
              <a:rPr lang="en-US" dirty="0" err="1"/>
              <a:t>Kemraj</a:t>
            </a:r>
            <a:r>
              <a:rPr lang="en-US" dirty="0"/>
              <a:t> (Backup Group Leader), Konrad Rakowski, Kevin Tang</a:t>
            </a:r>
          </a:p>
        </p:txBody>
      </p:sp>
    </p:spTree>
    <p:extLst>
      <p:ext uri="{BB962C8B-B14F-4D97-AF65-F5344CB8AC3E}">
        <p14:creationId xmlns:p14="http://schemas.microsoft.com/office/powerpoint/2010/main" val="185430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01543-CC7C-4425-850E-EB64C7F4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List For Timothy </a:t>
            </a:r>
            <a:r>
              <a:rPr lang="en-US" dirty="0" err="1"/>
              <a:t>Dakis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AD36C4-282D-43AE-80C8-4A232548C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11" y="2602984"/>
            <a:ext cx="9517146" cy="348962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602B90-E2C1-4085-979F-178D9B6D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9" y="1930400"/>
            <a:ext cx="9516791" cy="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01543-CC7C-4425-850E-EB64C7F4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To-Do List For </a:t>
            </a:r>
            <a:r>
              <a:rPr lang="en-US" dirty="0" err="1"/>
              <a:t>Mikhaiel</a:t>
            </a:r>
            <a:r>
              <a:rPr lang="en-US" dirty="0"/>
              <a:t> Gomes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2F2803-1814-42B2-9FBC-90E362B57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492744"/>
            <a:ext cx="10304615" cy="2244626"/>
          </a:xfrm>
        </p:spPr>
      </p:pic>
    </p:spTree>
    <p:extLst>
      <p:ext uri="{BB962C8B-B14F-4D97-AF65-F5344CB8AC3E}">
        <p14:creationId xmlns:p14="http://schemas.microsoft.com/office/powerpoint/2010/main" val="396031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01543-CC7C-4425-850E-EB64C7F4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To-Do List For </a:t>
            </a:r>
            <a:r>
              <a:rPr lang="en-US" dirty="0" err="1"/>
              <a:t>Shivanie</a:t>
            </a:r>
            <a:r>
              <a:rPr lang="en-US" dirty="0"/>
              <a:t> </a:t>
            </a:r>
            <a:r>
              <a:rPr lang="en-US" dirty="0" err="1"/>
              <a:t>Kemraj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9DAC660-189D-4F5E-8116-40DCF5307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513430"/>
            <a:ext cx="10257665" cy="2185030"/>
          </a:xfrm>
        </p:spPr>
      </p:pic>
    </p:spTree>
    <p:extLst>
      <p:ext uri="{BB962C8B-B14F-4D97-AF65-F5344CB8AC3E}">
        <p14:creationId xmlns:p14="http://schemas.microsoft.com/office/powerpoint/2010/main" val="362716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01543-CC7C-4425-850E-EB64C7F4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To-Do List For Konrad Rakowski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740D3E-8521-403F-B401-B6FDA96E4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89" y="2506083"/>
            <a:ext cx="10346127" cy="2221560"/>
          </a:xfrm>
        </p:spPr>
      </p:pic>
    </p:spTree>
    <p:extLst>
      <p:ext uri="{BB962C8B-B14F-4D97-AF65-F5344CB8AC3E}">
        <p14:creationId xmlns:p14="http://schemas.microsoft.com/office/powerpoint/2010/main" val="262290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01543-CC7C-4425-850E-EB64C7F4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To-Do List For Kevin Tang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0A7DD0-7476-48B8-B038-2523B31CF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490350"/>
            <a:ext cx="10289290" cy="2247020"/>
          </a:xfrm>
        </p:spPr>
      </p:pic>
    </p:spTree>
    <p:extLst>
      <p:ext uri="{BB962C8B-B14F-4D97-AF65-F5344CB8AC3E}">
        <p14:creationId xmlns:p14="http://schemas.microsoft.com/office/powerpoint/2010/main" val="275771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BDCD70-DFB6-40D1-A7D5-F8F34E11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Gannt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01512-719B-4B1C-91C9-2C5F10629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74" y="2081719"/>
            <a:ext cx="9655098" cy="4328809"/>
          </a:xfrm>
        </p:spPr>
      </p:pic>
    </p:spTree>
    <p:extLst>
      <p:ext uri="{BB962C8B-B14F-4D97-AF65-F5344CB8AC3E}">
        <p14:creationId xmlns:p14="http://schemas.microsoft.com/office/powerpoint/2010/main" val="139070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5FF01-6DD3-453E-AE5F-543D8DBE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363105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A3B8-C2BE-4F6C-8475-71C31580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D2CF-F8F9-49F6-B126-9CBB979A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91573"/>
          </a:xfrm>
        </p:spPr>
        <p:txBody>
          <a:bodyPr>
            <a:normAutofit/>
          </a:bodyPr>
          <a:lstStyle/>
          <a:p>
            <a:r>
              <a:rPr lang="en-US" dirty="0"/>
              <a:t>This section of the presentation will go over the created stored procedures, it will include:</a:t>
            </a:r>
          </a:p>
          <a:p>
            <a:pPr lvl="1"/>
            <a:r>
              <a:rPr lang="en-US" dirty="0"/>
              <a:t>A screenshot of each procedure</a:t>
            </a:r>
          </a:p>
          <a:p>
            <a:pPr lvl="1"/>
            <a:r>
              <a:rPr lang="en-US" dirty="0"/>
              <a:t>The execution time of each procedure, as well as its log entry in the </a:t>
            </a:r>
            <a:r>
              <a:rPr lang="en-US" dirty="0" err="1"/>
              <a:t>WorkFlowSteps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Where applicable, a JDBC output of the view created by the procedure</a:t>
            </a:r>
          </a:p>
          <a:p>
            <a:pPr lvl="1"/>
            <a:r>
              <a:rPr lang="en-US" dirty="0"/>
              <a:t>At the end, an analysis summary containing:</a:t>
            </a:r>
          </a:p>
          <a:p>
            <a:pPr lvl="2"/>
            <a:r>
              <a:rPr lang="en-US" dirty="0"/>
              <a:t>Total time to load the star schema, as well as the query used to confirm and verify this</a:t>
            </a:r>
          </a:p>
          <a:p>
            <a:pPr lvl="2"/>
            <a:r>
              <a:rPr lang="en-US" dirty="0"/>
              <a:t>The procedures worked on per person</a:t>
            </a:r>
          </a:p>
          <a:p>
            <a:pPr lvl="2"/>
            <a:r>
              <a:rPr lang="en-US" dirty="0"/>
              <a:t>Total execution time of each member’s stored procedures, along with their portion of logged work from the </a:t>
            </a:r>
            <a:r>
              <a:rPr lang="en-US" dirty="0" err="1"/>
              <a:t>WorkFlowSteps</a:t>
            </a:r>
            <a:r>
              <a:rPr lang="en-US" dirty="0"/>
              <a:t> table, as well as the query used to compute this</a:t>
            </a:r>
          </a:p>
        </p:txBody>
      </p:sp>
    </p:spTree>
    <p:extLst>
      <p:ext uri="{BB962C8B-B14F-4D97-AF65-F5344CB8AC3E}">
        <p14:creationId xmlns:p14="http://schemas.microsoft.com/office/powerpoint/2010/main" val="28684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F47-1918-4BEC-BB61-E319412A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 Related to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A29C2-7931-4CAA-A1CC-549EE8A0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942534"/>
          </a:xfrm>
        </p:spPr>
        <p:txBody>
          <a:bodyPr/>
          <a:lstStyle/>
          <a:p>
            <a:r>
              <a:rPr lang="en-US" dirty="0"/>
              <a:t>All the procedures takes a </a:t>
            </a:r>
            <a:r>
              <a:rPr lang="en-US" dirty="0" err="1"/>
              <a:t>UserAuthorizationKey</a:t>
            </a:r>
            <a:r>
              <a:rPr lang="en-US" dirty="0"/>
              <a:t> input, the input of this would be based on the user’s key within the </a:t>
            </a:r>
            <a:r>
              <a:rPr lang="en-US" dirty="0" err="1"/>
              <a:t>DbSecurity.UserAuthorization</a:t>
            </a:r>
            <a:r>
              <a:rPr lang="en-US" dirty="0"/>
              <a:t> table below: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CEADC-290B-4AA5-A328-F831F09F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" y="3219856"/>
            <a:ext cx="9038614" cy="10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4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4BB998-8DC0-42B2-87EE-1CF673E4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Timothy </a:t>
            </a:r>
            <a:r>
              <a:rPr lang="en-US" dirty="0" err="1"/>
              <a:t>Dakis’s</a:t>
            </a:r>
            <a:r>
              <a:rPr lang="en-US" dirty="0"/>
              <a:t> Procedures</a:t>
            </a:r>
          </a:p>
        </p:txBody>
      </p:sp>
    </p:spTree>
    <p:extLst>
      <p:ext uri="{BB962C8B-B14F-4D97-AF65-F5344CB8AC3E}">
        <p14:creationId xmlns:p14="http://schemas.microsoft.com/office/powerpoint/2010/main" val="192782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6A5D-ADF0-492C-BBF6-BF7D9BF5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CCF0-31ED-4794-BEE1-FE70A5B1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section of the presentation will show aspects of project management, it will include:</a:t>
            </a:r>
          </a:p>
          <a:p>
            <a:pPr lvl="1"/>
            <a:r>
              <a:rPr lang="en-US" dirty="0"/>
              <a:t>The project plan</a:t>
            </a:r>
          </a:p>
          <a:p>
            <a:pPr lvl="1"/>
            <a:r>
              <a:rPr lang="en-US" dirty="0"/>
              <a:t>Briefly speak of how the group assisted each other</a:t>
            </a:r>
          </a:p>
          <a:p>
            <a:pPr lvl="1"/>
            <a:r>
              <a:rPr lang="en-US" dirty="0"/>
              <a:t>Screenshots of all to-do lists by member</a:t>
            </a:r>
          </a:p>
          <a:p>
            <a:pPr lvl="1"/>
            <a:r>
              <a:rPr lang="en-US" dirty="0"/>
              <a:t>Screenshot of Gannt chart</a:t>
            </a:r>
          </a:p>
        </p:txBody>
      </p:sp>
    </p:spTree>
    <p:extLst>
      <p:ext uri="{BB962C8B-B14F-4D97-AF65-F5344CB8AC3E}">
        <p14:creationId xmlns:p14="http://schemas.microsoft.com/office/powerpoint/2010/main" val="153293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434D8-31A4-45DA-B870-724C0995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Done by Timothy </a:t>
            </a:r>
            <a:r>
              <a:rPr lang="en-US" dirty="0" err="1"/>
              <a:t>Dakis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6C129-6181-4D4C-AB73-F60B22ED4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3660"/>
            <a:ext cx="8596668" cy="499896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Process.usp_ShowWorkflowSteps</a:t>
            </a:r>
            <a:endParaRPr lang="en-US" dirty="0"/>
          </a:p>
          <a:p>
            <a:r>
              <a:rPr lang="en-US" dirty="0" err="1"/>
              <a:t>Process.usp_TrackWorkFlow</a:t>
            </a:r>
            <a:endParaRPr lang="en-US" dirty="0"/>
          </a:p>
          <a:p>
            <a:r>
              <a:rPr lang="en-US" dirty="0"/>
              <a:t>Project2.AddForeignKeysToStarSchemaData</a:t>
            </a:r>
          </a:p>
          <a:p>
            <a:r>
              <a:rPr lang="en-US" dirty="0"/>
              <a:t>Project2.DropForeignKeysFromStarSchemaData</a:t>
            </a:r>
          </a:p>
          <a:p>
            <a:r>
              <a:rPr lang="en-US" dirty="0"/>
              <a:t>Project2.Load_Data</a:t>
            </a:r>
          </a:p>
          <a:p>
            <a:r>
              <a:rPr lang="en-US" dirty="0"/>
              <a:t>Project2.Load_DimCustomer</a:t>
            </a:r>
          </a:p>
          <a:p>
            <a:r>
              <a:rPr lang="en-US" dirty="0"/>
              <a:t>Project2.Load_DimProduct</a:t>
            </a:r>
          </a:p>
          <a:p>
            <a:r>
              <a:rPr lang="en-US" dirty="0"/>
              <a:t>Project2.Load_DimProductCategory</a:t>
            </a:r>
          </a:p>
          <a:p>
            <a:r>
              <a:rPr lang="en-US" dirty="0"/>
              <a:t>Project2.Load_DimProductSubcategory</a:t>
            </a:r>
          </a:p>
          <a:p>
            <a:r>
              <a:rPr lang="en-US" dirty="0"/>
              <a:t>Project2.LoadStarSchemaData</a:t>
            </a:r>
          </a:p>
          <a:p>
            <a:r>
              <a:rPr lang="en-US" dirty="0"/>
              <a:t>Project2.ShowTableStatusRowCount</a:t>
            </a:r>
          </a:p>
          <a:p>
            <a:r>
              <a:rPr lang="en-US" dirty="0"/>
              <a:t>Project2.TruncateStarSchemaData</a:t>
            </a:r>
          </a:p>
          <a:p>
            <a:r>
              <a:rPr lang="en-US" dirty="0"/>
              <a:t>Utils.DropProcsInCSCI331FinalProject</a:t>
            </a:r>
          </a:p>
        </p:txBody>
      </p:sp>
    </p:spTree>
    <p:extLst>
      <p:ext uri="{BB962C8B-B14F-4D97-AF65-F5344CB8AC3E}">
        <p14:creationId xmlns:p14="http://schemas.microsoft.com/office/powerpoint/2010/main" val="68305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Process.usp_ShowWorkflowSteps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55497E-4882-4770-8577-AB4F6D2BB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460" y="2266290"/>
            <a:ext cx="4902740" cy="3509421"/>
          </a:xfrm>
        </p:spPr>
      </p:pic>
    </p:spTree>
    <p:extLst>
      <p:ext uri="{BB962C8B-B14F-4D97-AF65-F5344CB8AC3E}">
        <p14:creationId xmlns:p14="http://schemas.microsoft.com/office/powerpoint/2010/main" val="1446228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Procedure:</a:t>
            </a:r>
            <a:br>
              <a:rPr lang="en-US" dirty="0"/>
            </a:br>
            <a:r>
              <a:rPr lang="en-US" dirty="0"/>
              <a:t>(Projects </a:t>
            </a:r>
            <a:r>
              <a:rPr lang="en-US" dirty="0" err="1"/>
              <a:t>Process.WorkFlowSteps</a:t>
            </a:r>
            <a:r>
              <a:rPr lang="en-US" dirty="0"/>
              <a:t> Table)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B9556-D430-4E39-B0AD-05D14AAC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483" y="2177090"/>
            <a:ext cx="8215072" cy="3848433"/>
          </a:xfrm>
        </p:spPr>
      </p:pic>
    </p:spTree>
    <p:extLst>
      <p:ext uri="{BB962C8B-B14F-4D97-AF65-F5344CB8AC3E}">
        <p14:creationId xmlns:p14="http://schemas.microsoft.com/office/powerpoint/2010/main" val="163050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Process.usp_TrackWorkFlow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E176C-A25C-49F9-BB27-0A67FF26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515" y="2160588"/>
            <a:ext cx="5343008" cy="3881437"/>
          </a:xfrm>
        </p:spPr>
      </p:pic>
    </p:spTree>
    <p:extLst>
      <p:ext uri="{BB962C8B-B14F-4D97-AF65-F5344CB8AC3E}">
        <p14:creationId xmlns:p14="http://schemas.microsoft.com/office/powerpoint/2010/main" val="368124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Table Filled</a:t>
            </a:r>
            <a:br>
              <a:rPr lang="en-US" dirty="0"/>
            </a:br>
            <a:r>
              <a:rPr lang="en-US" dirty="0"/>
              <a:t>Table: </a:t>
            </a:r>
            <a:r>
              <a:rPr lang="en-US" dirty="0" err="1"/>
              <a:t>Process.WorkFlowSteps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B9556-D430-4E39-B0AD-05D14AAC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483" y="2177090"/>
            <a:ext cx="8215072" cy="3848433"/>
          </a:xfrm>
        </p:spPr>
      </p:pic>
    </p:spTree>
    <p:extLst>
      <p:ext uri="{BB962C8B-B14F-4D97-AF65-F5344CB8AC3E}">
        <p14:creationId xmlns:p14="http://schemas.microsoft.com/office/powerpoint/2010/main" val="25764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dirty="0"/>
              <a:t>Project2.AddForeignKeysToStarSchemaData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2A053-980C-4912-BF20-A54CA4406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64" y="1735743"/>
            <a:ext cx="3782639" cy="43745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44A7B-9903-415B-9627-6A4FEBD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03" y="1593000"/>
            <a:ext cx="3603516" cy="4660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B4861-4818-45D1-AB6C-3EAC3E7A0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376" y="1930400"/>
            <a:ext cx="4334105" cy="38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3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70FC-3BD2-4CC7-B475-E3E31D759186}"/>
              </a:ext>
            </a:extLst>
          </p:cNvPr>
          <p:cNvSpPr txBox="1"/>
          <p:nvPr/>
        </p:nvSpPr>
        <p:spPr>
          <a:xfrm>
            <a:off x="677334" y="5933058"/>
            <a:ext cx="86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577ms (0.577s)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D9CDEF5-9E96-4F38-A935-A0A98218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92871"/>
            <a:ext cx="8596312" cy="3616871"/>
          </a:xfrm>
        </p:spPr>
      </p:pic>
    </p:spTree>
    <p:extLst>
      <p:ext uri="{BB962C8B-B14F-4D97-AF65-F5344CB8AC3E}">
        <p14:creationId xmlns:p14="http://schemas.microsoft.com/office/powerpoint/2010/main" val="345546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1399-9B8B-4BC4-ADA2-F09E99A6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Showing Relationships</a:t>
            </a:r>
            <a:br>
              <a:rPr lang="en-US" dirty="0"/>
            </a:br>
            <a:r>
              <a:rPr lang="en-US" dirty="0"/>
              <a:t>(Excluding </a:t>
            </a:r>
            <a:r>
              <a:rPr lang="en-US" dirty="0" err="1"/>
              <a:t>DbSecurity.UserAuthorization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A0D9A-815A-41DA-AEC0-2EE8A3A0B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81" y="2011763"/>
            <a:ext cx="6673174" cy="4738083"/>
          </a:xfrm>
        </p:spPr>
      </p:pic>
    </p:spTree>
    <p:extLst>
      <p:ext uri="{BB962C8B-B14F-4D97-AF65-F5344CB8AC3E}">
        <p14:creationId xmlns:p14="http://schemas.microsoft.com/office/powerpoint/2010/main" val="212156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1399-9B8B-4BC4-ADA2-F09E99A6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Showing Relationships</a:t>
            </a:r>
            <a:br>
              <a:rPr lang="en-US" dirty="0"/>
            </a:br>
            <a:r>
              <a:rPr lang="en-US" dirty="0"/>
              <a:t>(Including </a:t>
            </a:r>
            <a:r>
              <a:rPr lang="en-US" dirty="0" err="1"/>
              <a:t>DbSecurity.UserAuthorization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28203-53C8-4FB3-8FD4-3B445CAD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27" y="2350828"/>
            <a:ext cx="9798826" cy="3897572"/>
          </a:xfrm>
        </p:spPr>
      </p:pic>
    </p:spTree>
    <p:extLst>
      <p:ext uri="{BB962C8B-B14F-4D97-AF65-F5344CB8AC3E}">
        <p14:creationId xmlns:p14="http://schemas.microsoft.com/office/powerpoint/2010/main" val="1643467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Project2.DropForeignKeysFromStarSchemaData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E62C6-EB4D-43BA-9EA0-EC58A90CA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84590"/>
            <a:ext cx="3815180" cy="42465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C379E-59FF-4DED-A760-4C7C8A29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14" y="1784590"/>
            <a:ext cx="5424014" cy="42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C71-0C13-47A6-AB15-CF32B402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230F-C87D-4AB3-A914-77A5E52B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8291"/>
            <a:ext cx="8596668" cy="4463947"/>
          </a:xfrm>
        </p:spPr>
        <p:txBody>
          <a:bodyPr>
            <a:normAutofit/>
          </a:bodyPr>
          <a:lstStyle/>
          <a:p>
            <a:r>
              <a:rPr lang="en-US" dirty="0"/>
              <a:t>Restore the backup, add the columns to each table and the new tables one would need to work on their procedures</a:t>
            </a:r>
          </a:p>
          <a:p>
            <a:r>
              <a:rPr lang="en-US" dirty="0"/>
              <a:t>Work on assigned procedures</a:t>
            </a:r>
          </a:p>
          <a:p>
            <a:pPr lvl="1"/>
            <a:r>
              <a:rPr lang="en-US" dirty="0"/>
              <a:t>Also set up sequences as default values in place of the identities</a:t>
            </a:r>
          </a:p>
          <a:p>
            <a:r>
              <a:rPr lang="en-US" dirty="0"/>
              <a:t>Group leader debugs all procedures and then puts everything into a final version of the database, and creates a backup to send out for others to restore</a:t>
            </a:r>
          </a:p>
          <a:p>
            <a:r>
              <a:rPr lang="en-US" dirty="0"/>
              <a:t>Group leader makes slides, group members send necessary screenshots</a:t>
            </a:r>
          </a:p>
          <a:p>
            <a:r>
              <a:rPr lang="en-US" dirty="0"/>
              <a:t>Record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5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3AFBC-0DE5-4D85-BD2D-4ED7EF63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76111"/>
            <a:ext cx="8596312" cy="36503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52E57-7745-4822-96C2-EEAEBFE43E1F}"/>
              </a:ext>
            </a:extLst>
          </p:cNvPr>
          <p:cNvSpPr txBox="1"/>
          <p:nvPr/>
        </p:nvSpPr>
        <p:spPr>
          <a:xfrm>
            <a:off x="677334" y="5955684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107ms (0.107s)</a:t>
            </a:r>
          </a:p>
        </p:txBody>
      </p:sp>
    </p:spTree>
    <p:extLst>
      <p:ext uri="{BB962C8B-B14F-4D97-AF65-F5344CB8AC3E}">
        <p14:creationId xmlns:p14="http://schemas.microsoft.com/office/powerpoint/2010/main" val="2673060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72B11-F15E-4BB7-9611-756DA2CB3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" y="1930400"/>
            <a:ext cx="2600887" cy="406751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E9BFA-4E2A-48C5-B5E4-2C21FB8E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74" y="1930400"/>
            <a:ext cx="1464228" cy="4042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9A48A-0BE2-4B27-8EB7-D1D2D8BF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902" y="1930399"/>
            <a:ext cx="2278452" cy="4042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9FE4A-D469-4E3D-AC2C-37C58B119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75" y="2888833"/>
            <a:ext cx="5134238" cy="21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B651C-248E-4FF7-9BB4-A9789CFA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30010"/>
            <a:ext cx="8596312" cy="3542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265D4-A2DE-4BCA-91C2-8EB1C396F285}"/>
              </a:ext>
            </a:extLst>
          </p:cNvPr>
          <p:cNvSpPr txBox="1"/>
          <p:nvPr/>
        </p:nvSpPr>
        <p:spPr>
          <a:xfrm>
            <a:off x="677334" y="5892057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times: 3326ms (3.326s)</a:t>
            </a:r>
          </a:p>
        </p:txBody>
      </p:sp>
    </p:spTree>
    <p:extLst>
      <p:ext uri="{BB962C8B-B14F-4D97-AF65-F5344CB8AC3E}">
        <p14:creationId xmlns:p14="http://schemas.microsoft.com/office/powerpoint/2010/main" val="42418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BC81D-9A76-4564-B586-246568C5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999" y="1263888"/>
            <a:ext cx="7698003" cy="2041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B63E3-8E05-4281-80CD-8F3BF630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311503"/>
            <a:ext cx="7698003" cy="20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C1E57-F06B-4214-985F-EDDCAC7E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2" y="3305391"/>
            <a:ext cx="1670671" cy="20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Project2.Load_DimCustomer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BE073-9071-4968-A562-DF2FDF517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842851"/>
            <a:ext cx="3651475" cy="43513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3CD22-F448-4BB0-A5AB-5AACF74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38" y="3429000"/>
            <a:ext cx="7095229" cy="7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2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45B1A-31C1-4985-81A2-039E92824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97934"/>
            <a:ext cx="8596312" cy="3606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EE02A-B6E0-4DD9-BCC2-EE3C7FD6C117}"/>
              </a:ext>
            </a:extLst>
          </p:cNvPr>
          <p:cNvSpPr txBox="1"/>
          <p:nvPr/>
        </p:nvSpPr>
        <p:spPr>
          <a:xfrm>
            <a:off x="677334" y="5904678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832ms (0.832s)</a:t>
            </a:r>
          </a:p>
        </p:txBody>
      </p:sp>
    </p:spTree>
    <p:extLst>
      <p:ext uri="{BB962C8B-B14F-4D97-AF65-F5344CB8AC3E}">
        <p14:creationId xmlns:p14="http://schemas.microsoft.com/office/powerpoint/2010/main" val="511598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7BD3C-7588-431C-BA39-8376156C8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90" y="2207572"/>
            <a:ext cx="6439458" cy="3787468"/>
          </a:xfrm>
        </p:spPr>
      </p:pic>
    </p:spTree>
    <p:extLst>
      <p:ext uri="{BB962C8B-B14F-4D97-AF65-F5344CB8AC3E}">
        <p14:creationId xmlns:p14="http://schemas.microsoft.com/office/powerpoint/2010/main" val="1523465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87B68-6D07-48C7-98A5-83879A82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3437466" cy="42221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8502A-350E-4F83-B687-A3433BC7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542852"/>
            <a:ext cx="6343981" cy="29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4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DDDCC-DFE5-42D7-91A3-F722D482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11301"/>
            <a:ext cx="8596312" cy="3580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5EA4-505D-4965-A5A3-E049478D3600}"/>
              </a:ext>
            </a:extLst>
          </p:cNvPr>
          <p:cNvSpPr txBox="1"/>
          <p:nvPr/>
        </p:nvSpPr>
        <p:spPr>
          <a:xfrm>
            <a:off x="677690" y="5891311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94ms (0.094s)</a:t>
            </a:r>
          </a:p>
        </p:txBody>
      </p:sp>
    </p:spTree>
    <p:extLst>
      <p:ext uri="{BB962C8B-B14F-4D97-AF65-F5344CB8AC3E}">
        <p14:creationId xmlns:p14="http://schemas.microsoft.com/office/powerpoint/2010/main" val="213495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D71D6-13AD-4ED0-B910-AC2C7FD95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735915"/>
            <a:ext cx="8596312" cy="2730783"/>
          </a:xfrm>
        </p:spPr>
      </p:pic>
    </p:spTree>
    <p:extLst>
      <p:ext uri="{BB962C8B-B14F-4D97-AF65-F5344CB8AC3E}">
        <p14:creationId xmlns:p14="http://schemas.microsoft.com/office/powerpoint/2010/main" val="296479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527D7-3909-4B61-94F6-8710DEC4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Discord, and how the Group Assisted Each other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8311A-2C2E-4A43-B740-735AA881F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formal meetings held during the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4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Project2.Load_DimProductCategory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F4729-0335-45C1-996B-8965749A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51" y="5797685"/>
            <a:ext cx="8153151" cy="74903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B7EAE6F-D1DC-4609-8874-989EF3520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851" y="1488281"/>
            <a:ext cx="3645702" cy="4311860"/>
          </a:xfrm>
        </p:spPr>
      </p:pic>
    </p:spTree>
    <p:extLst>
      <p:ext uri="{BB962C8B-B14F-4D97-AF65-F5344CB8AC3E}">
        <p14:creationId xmlns:p14="http://schemas.microsoft.com/office/powerpoint/2010/main" val="236971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E94B0-ACCC-4210-8006-DC52259CF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81623"/>
            <a:ext cx="8596312" cy="36393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B8931-9C29-4A10-B981-08F7B1EE27E1}"/>
              </a:ext>
            </a:extLst>
          </p:cNvPr>
          <p:cNvSpPr txBox="1"/>
          <p:nvPr/>
        </p:nvSpPr>
        <p:spPr>
          <a:xfrm>
            <a:off x="677334" y="5920989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34ms (0.034s)</a:t>
            </a:r>
          </a:p>
        </p:txBody>
      </p:sp>
    </p:spTree>
    <p:extLst>
      <p:ext uri="{BB962C8B-B14F-4D97-AF65-F5344CB8AC3E}">
        <p14:creationId xmlns:p14="http://schemas.microsoft.com/office/powerpoint/2010/main" val="324684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4E943-A4D0-400D-A5DE-DA79F892C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217" y="2160588"/>
            <a:ext cx="6323603" cy="3881437"/>
          </a:xfrm>
        </p:spPr>
      </p:pic>
    </p:spTree>
    <p:extLst>
      <p:ext uri="{BB962C8B-B14F-4D97-AF65-F5344CB8AC3E}">
        <p14:creationId xmlns:p14="http://schemas.microsoft.com/office/powerpoint/2010/main" val="2242572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Project2.Load_DimProductSubcategory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EED8A-1F59-4833-B484-C8262BF78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26" y="1488281"/>
            <a:ext cx="3436745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973FC-34E2-4E75-A928-F8103B54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26" y="5370424"/>
            <a:ext cx="8265388" cy="12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66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7AF9E-9779-4DC5-AC7D-FE80CEB6C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12190"/>
            <a:ext cx="8596312" cy="35782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12A568-4E3D-4F15-90EB-40E292FB7FA9}"/>
              </a:ext>
            </a:extLst>
          </p:cNvPr>
          <p:cNvSpPr txBox="1"/>
          <p:nvPr/>
        </p:nvSpPr>
        <p:spPr>
          <a:xfrm>
            <a:off x="677334" y="5890423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58ms (0.058s)</a:t>
            </a:r>
          </a:p>
        </p:txBody>
      </p:sp>
    </p:spTree>
    <p:extLst>
      <p:ext uri="{BB962C8B-B14F-4D97-AF65-F5344CB8AC3E}">
        <p14:creationId xmlns:p14="http://schemas.microsoft.com/office/powerpoint/2010/main" val="3751224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17168-1484-42F0-9F86-C41FF546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533" y="2184710"/>
            <a:ext cx="7292972" cy="3833192"/>
          </a:xfrm>
        </p:spPr>
      </p:pic>
    </p:spTree>
    <p:extLst>
      <p:ext uri="{BB962C8B-B14F-4D97-AF65-F5344CB8AC3E}">
        <p14:creationId xmlns:p14="http://schemas.microsoft.com/office/powerpoint/2010/main" val="393977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Project2.LoadStarSchemaData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83081-23B6-43C4-BD98-4731D724A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295" y="2014673"/>
            <a:ext cx="3832373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A2DE3-5CC7-434A-A8FF-D35E6F3E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66" y="2795263"/>
            <a:ext cx="5634039" cy="232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585F96-B1EA-4DEE-8104-818490FA9B67}"/>
              </a:ext>
            </a:extLst>
          </p:cNvPr>
          <p:cNvSpPr txBox="1"/>
          <p:nvPr/>
        </p:nvSpPr>
        <p:spPr>
          <a:xfrm>
            <a:off x="1254868" y="6079787"/>
            <a:ext cx="913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can be seen, the input for the @UserAuthorizationKey parameter is the value from the </a:t>
            </a:r>
            <a:r>
              <a:rPr lang="en-US" dirty="0" err="1"/>
              <a:t>DbSecurity.UserAuthorization</a:t>
            </a:r>
            <a:r>
              <a:rPr lang="en-US" dirty="0"/>
              <a:t> table shown earlier</a:t>
            </a:r>
          </a:p>
        </p:txBody>
      </p:sp>
    </p:spTree>
    <p:extLst>
      <p:ext uri="{BB962C8B-B14F-4D97-AF65-F5344CB8AC3E}">
        <p14:creationId xmlns:p14="http://schemas.microsoft.com/office/powerpoint/2010/main" val="297431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59C68-FC61-4D3D-9313-44A493967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06236"/>
            <a:ext cx="8596312" cy="35901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ED9E8-5795-4ED5-98EE-EDDCDCEE90A3}"/>
              </a:ext>
            </a:extLst>
          </p:cNvPr>
          <p:cNvSpPr txBox="1"/>
          <p:nvPr/>
        </p:nvSpPr>
        <p:spPr>
          <a:xfrm>
            <a:off x="677334" y="5896376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5521ms (5.521s)</a:t>
            </a:r>
          </a:p>
        </p:txBody>
      </p:sp>
    </p:spTree>
    <p:extLst>
      <p:ext uri="{BB962C8B-B14F-4D97-AF65-F5344CB8AC3E}">
        <p14:creationId xmlns:p14="http://schemas.microsoft.com/office/powerpoint/2010/main" val="1898378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Project2.ShowTableStatusRowCount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AD5F59-B210-491E-BB2C-972D675C4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24400"/>
            <a:ext cx="3719568" cy="402588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71D853-022E-4B4B-90C0-8B6968F5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67" y="1930400"/>
            <a:ext cx="5549464" cy="41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5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3F4F8-6DBA-4D41-A181-7C32504E5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07139"/>
            <a:ext cx="8596312" cy="35883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341E-CA21-4667-83E0-C72DC006B23B}"/>
              </a:ext>
            </a:extLst>
          </p:cNvPr>
          <p:cNvSpPr txBox="1"/>
          <p:nvPr/>
        </p:nvSpPr>
        <p:spPr>
          <a:xfrm>
            <a:off x="677334" y="5885746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times: 13ms (0.013s) and 8ms (0.008s)</a:t>
            </a:r>
          </a:p>
          <a:p>
            <a:r>
              <a:rPr lang="en-US" dirty="0"/>
              <a:t>Average execution time: 10.5ms (0.0105s)</a:t>
            </a:r>
          </a:p>
        </p:txBody>
      </p:sp>
    </p:spTree>
    <p:extLst>
      <p:ext uri="{BB962C8B-B14F-4D97-AF65-F5344CB8AC3E}">
        <p14:creationId xmlns:p14="http://schemas.microsoft.com/office/powerpoint/2010/main" val="45249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E847-D083-4E0E-9B4A-6731D7F5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Lieu of Regularly Scheduled Meetings…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B168C-6B91-4081-8C6C-12E44457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utilized Discord to organize and manage parts of the project and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24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JDBC Output of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5C52A-D7EA-4239-8F3B-13A36ED5B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079" y="2184710"/>
            <a:ext cx="4381880" cy="3833192"/>
          </a:xfrm>
        </p:spPr>
      </p:pic>
    </p:spTree>
    <p:extLst>
      <p:ext uri="{BB962C8B-B14F-4D97-AF65-F5344CB8AC3E}">
        <p14:creationId xmlns:p14="http://schemas.microsoft.com/office/powerpoint/2010/main" val="1250688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Project2.TruncateStarSchemaData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893A7-E83B-4C79-BA57-BA25983D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359" y="1645022"/>
            <a:ext cx="3125681" cy="38608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6F3E0-797F-4372-8566-5EA691E1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59" y="5505855"/>
            <a:ext cx="584504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8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87F6B-76BF-402C-A827-60AA10F6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06236"/>
            <a:ext cx="8596312" cy="35901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5B4F5-C648-48FC-8272-BF5E8410B15A}"/>
              </a:ext>
            </a:extLst>
          </p:cNvPr>
          <p:cNvSpPr txBox="1"/>
          <p:nvPr/>
        </p:nvSpPr>
        <p:spPr>
          <a:xfrm>
            <a:off x="677334" y="5896376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74ms (0.074s)</a:t>
            </a:r>
          </a:p>
        </p:txBody>
      </p:sp>
    </p:spTree>
    <p:extLst>
      <p:ext uri="{BB962C8B-B14F-4D97-AF65-F5344CB8AC3E}">
        <p14:creationId xmlns:p14="http://schemas.microsoft.com/office/powerpoint/2010/main" val="3090216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Utils.DropProcsInCSCI331FinalProject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CAC15-AC01-4BF1-B725-57140DB28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880" y="2110902"/>
            <a:ext cx="5704181" cy="3931123"/>
          </a:xfrm>
        </p:spPr>
      </p:pic>
    </p:spTree>
    <p:extLst>
      <p:ext uri="{BB962C8B-B14F-4D97-AF65-F5344CB8AC3E}">
        <p14:creationId xmlns:p14="http://schemas.microsoft.com/office/powerpoint/2010/main" val="414472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6506F-5F0B-49C5-9BCA-4E08504C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Mikhaiel</a:t>
            </a:r>
            <a:r>
              <a:rPr lang="en-US" dirty="0"/>
              <a:t> Gomes’ Procedures</a:t>
            </a:r>
          </a:p>
        </p:txBody>
      </p:sp>
    </p:spTree>
    <p:extLst>
      <p:ext uri="{BB962C8B-B14F-4D97-AF65-F5344CB8AC3E}">
        <p14:creationId xmlns:p14="http://schemas.microsoft.com/office/powerpoint/2010/main" val="3094285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1061-B341-41ED-99EC-89EA9252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Done by </a:t>
            </a:r>
            <a:r>
              <a:rPr lang="en-US" dirty="0" err="1"/>
              <a:t>Mikhaiel</a:t>
            </a:r>
            <a:r>
              <a:rPr lang="en-US" dirty="0"/>
              <a:t> Gomes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8BB2-E0DA-4E82-AE2C-2F61D4E6D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Project2.Load_DimGender</a:t>
            </a:r>
          </a:p>
          <a:p>
            <a:r>
              <a:rPr lang="en-US" dirty="0"/>
              <a:t>Project2.Load_DimMaritalStatus</a:t>
            </a:r>
          </a:p>
        </p:txBody>
      </p:sp>
    </p:spTree>
    <p:extLst>
      <p:ext uri="{BB962C8B-B14F-4D97-AF65-F5344CB8AC3E}">
        <p14:creationId xmlns:p14="http://schemas.microsoft.com/office/powerpoint/2010/main" val="4025138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Project2.Load_DimGender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2A1C6-0559-451B-AB40-360CEF041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35" y="1505663"/>
            <a:ext cx="3067815" cy="40261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6B7D8-4753-43E2-A738-86BD3590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35" y="5531837"/>
            <a:ext cx="5918019" cy="10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3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543593-06EB-4EFC-BC8E-A9EB382142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292116"/>
            <a:ext cx="8596312" cy="36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62F0D-2972-40B6-B2F9-397E09E75C8D}"/>
              </a:ext>
            </a:extLst>
          </p:cNvPr>
          <p:cNvSpPr txBox="1"/>
          <p:nvPr/>
        </p:nvSpPr>
        <p:spPr>
          <a:xfrm>
            <a:off x="677334" y="5918416"/>
            <a:ext cx="8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41ms (0.041s)</a:t>
            </a:r>
          </a:p>
        </p:txBody>
      </p:sp>
    </p:spTree>
    <p:extLst>
      <p:ext uri="{BB962C8B-B14F-4D97-AF65-F5344CB8AC3E}">
        <p14:creationId xmlns:p14="http://schemas.microsoft.com/office/powerpoint/2010/main" val="1293084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199731-BAF6-4BC2-A2D1-3C7C283A56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8" y="2160588"/>
            <a:ext cx="6354901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63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Project2.Load_DimMaritalStatus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239B7-65D9-4FE2-9079-27802F2D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399" y="1560714"/>
            <a:ext cx="3377556" cy="39840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FDF99-B24B-4AEB-885D-925F8F5C6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00" y="5544767"/>
            <a:ext cx="6895932" cy="12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0CB-547F-436B-81B0-A3B43E4B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Example: to ensure everyone’s work is submitted, threads were used to compile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C36AF-8F78-45F8-A5DC-8145C77B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55" y="2873069"/>
            <a:ext cx="3803515" cy="2660128"/>
          </a:xfrm>
        </p:spPr>
      </p:pic>
    </p:spTree>
    <p:extLst>
      <p:ext uri="{BB962C8B-B14F-4D97-AF65-F5344CB8AC3E}">
        <p14:creationId xmlns:p14="http://schemas.microsoft.com/office/powerpoint/2010/main" val="3210264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9FBB59-317B-49E1-8DCC-8C65E694B7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296792"/>
            <a:ext cx="8596312" cy="36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F1487-F100-4FDE-86EA-25D9A51D51E4}"/>
              </a:ext>
            </a:extLst>
          </p:cNvPr>
          <p:cNvSpPr txBox="1"/>
          <p:nvPr/>
        </p:nvSpPr>
        <p:spPr>
          <a:xfrm>
            <a:off x="677334" y="5905821"/>
            <a:ext cx="807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50ms (0.05s)</a:t>
            </a:r>
          </a:p>
        </p:txBody>
      </p:sp>
    </p:spTree>
    <p:extLst>
      <p:ext uri="{BB962C8B-B14F-4D97-AF65-F5344CB8AC3E}">
        <p14:creationId xmlns:p14="http://schemas.microsoft.com/office/powerpoint/2010/main" val="47151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46BDB6-6ECE-49F5-A902-750EF3085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3" y="2169469"/>
            <a:ext cx="6363251" cy="38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4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AF6D-9BDF-42C8-AD3B-50BAAA54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Shivanie</a:t>
            </a:r>
            <a:r>
              <a:rPr lang="en-US" dirty="0"/>
              <a:t> </a:t>
            </a:r>
            <a:r>
              <a:rPr lang="en-US" dirty="0" err="1"/>
              <a:t>Kemraj’s</a:t>
            </a:r>
            <a:r>
              <a:rPr lang="en-US" dirty="0"/>
              <a:t> Procedures</a:t>
            </a:r>
          </a:p>
        </p:txBody>
      </p:sp>
    </p:spTree>
    <p:extLst>
      <p:ext uri="{BB962C8B-B14F-4D97-AF65-F5344CB8AC3E}">
        <p14:creationId xmlns:p14="http://schemas.microsoft.com/office/powerpoint/2010/main" val="3346497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AEFC-0C57-438E-8972-215253AF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Done by </a:t>
            </a:r>
            <a:r>
              <a:rPr lang="en-US" dirty="0" err="1"/>
              <a:t>Shivanie</a:t>
            </a:r>
            <a:r>
              <a:rPr lang="en-US" dirty="0"/>
              <a:t> </a:t>
            </a:r>
            <a:r>
              <a:rPr lang="en-US" dirty="0" err="1"/>
              <a:t>Kemraj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27B2-D7B6-4E71-A58E-F5A192CE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Project2.Load_DimOccupation</a:t>
            </a:r>
          </a:p>
          <a:p>
            <a:r>
              <a:rPr lang="en-US" dirty="0"/>
              <a:t>Project2.Load_DimTerritory</a:t>
            </a:r>
          </a:p>
        </p:txBody>
      </p:sp>
    </p:spTree>
    <p:extLst>
      <p:ext uri="{BB962C8B-B14F-4D97-AF65-F5344CB8AC3E}">
        <p14:creationId xmlns:p14="http://schemas.microsoft.com/office/powerpoint/2010/main" val="174844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Project2.Load_DimOccupation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36449-D440-4A29-A396-4679214C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602" y="1741251"/>
            <a:ext cx="3793066" cy="38035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57FA0-8F35-488A-A43A-8AB82B63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2" y="5544767"/>
            <a:ext cx="8134729" cy="9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106D4-3CE4-49E1-9098-BF17EB988942}"/>
              </a:ext>
            </a:extLst>
          </p:cNvPr>
          <p:cNvSpPr txBox="1"/>
          <p:nvPr/>
        </p:nvSpPr>
        <p:spPr>
          <a:xfrm>
            <a:off x="677334" y="5879068"/>
            <a:ext cx="687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46ms (0.046s)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16D7E99-484F-4DA5-8B68-05ECBE734D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362960"/>
            <a:ext cx="8596312" cy="34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66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8A3F9D-F409-40CA-AC82-69139B305C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75" y="2160588"/>
            <a:ext cx="6876487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Project2.Load_DimTerritory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2A6A8-F59F-4AD8-A986-90797755A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540" y="1551022"/>
            <a:ext cx="2958662" cy="3604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113BE-0F47-4286-A4E6-D247F619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40" y="5153499"/>
            <a:ext cx="6955736" cy="14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4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103DEF-03AC-4FDF-8951-0B039FB5C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380373"/>
            <a:ext cx="8596312" cy="34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1D51E-9C61-40AD-8384-E5D8E49C747F}"/>
              </a:ext>
            </a:extLst>
          </p:cNvPr>
          <p:cNvSpPr txBox="1"/>
          <p:nvPr/>
        </p:nvSpPr>
        <p:spPr>
          <a:xfrm>
            <a:off x="676978" y="5894962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62ms (0.062s)</a:t>
            </a:r>
          </a:p>
        </p:txBody>
      </p:sp>
    </p:spTree>
    <p:extLst>
      <p:ext uri="{BB962C8B-B14F-4D97-AF65-F5344CB8AC3E}">
        <p14:creationId xmlns:p14="http://schemas.microsoft.com/office/powerpoint/2010/main" val="3424541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89D642-D905-4FA8-B45E-BF1D5A444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191526"/>
            <a:ext cx="8596312" cy="381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2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FBEA-DCA2-4FEF-BDA1-8368C11E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65115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Example: Utilizing Discord to announce deadlines for people, as well as provide information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A91DBA-E7F3-4500-963C-D7466F7D0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09" y="2192167"/>
            <a:ext cx="5350091" cy="363709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77A7D-725A-4324-B0F1-7D4EB182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378" y="1621784"/>
            <a:ext cx="4840320" cy="4039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9AC9B-5C53-49B8-9EDC-54DDD52D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78" y="5783094"/>
            <a:ext cx="4840320" cy="8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6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26E7E-89E2-4543-AA53-5C414D2A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Konrad Rakowski’s Procedures</a:t>
            </a:r>
          </a:p>
        </p:txBody>
      </p:sp>
    </p:spTree>
    <p:extLst>
      <p:ext uri="{BB962C8B-B14F-4D97-AF65-F5344CB8AC3E}">
        <p14:creationId xmlns:p14="http://schemas.microsoft.com/office/powerpoint/2010/main" val="84251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4398-D5A4-4C39-BBDC-C2194B47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Done by Konrad Rakowski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35EA-E9C2-4E60-BAA3-14181B84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Project2.Load_DimOrderDate</a:t>
            </a:r>
          </a:p>
        </p:txBody>
      </p:sp>
    </p:spTree>
    <p:extLst>
      <p:ext uri="{BB962C8B-B14F-4D97-AF65-F5344CB8AC3E}">
        <p14:creationId xmlns:p14="http://schemas.microsoft.com/office/powerpoint/2010/main" val="114621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Project2.Load_DimOrderDate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19CE4-FA59-459A-ACAE-58DE93FB1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759" y="1488281"/>
            <a:ext cx="3135909" cy="3745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0011B-3246-4F00-A93A-63AF3B34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59" y="5233951"/>
            <a:ext cx="6511406" cy="14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94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0EC456-E9B3-4753-B92F-1DBBB57E02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290386"/>
            <a:ext cx="8596312" cy="362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59E1F-6CEF-410D-9122-5B7821E0657F}"/>
              </a:ext>
            </a:extLst>
          </p:cNvPr>
          <p:cNvSpPr txBox="1"/>
          <p:nvPr/>
        </p:nvSpPr>
        <p:spPr>
          <a:xfrm>
            <a:off x="677334" y="5912227"/>
            <a:ext cx="86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42ms (0.042s)</a:t>
            </a:r>
          </a:p>
        </p:txBody>
      </p:sp>
    </p:spTree>
    <p:extLst>
      <p:ext uri="{BB962C8B-B14F-4D97-AF65-F5344CB8AC3E}">
        <p14:creationId xmlns:p14="http://schemas.microsoft.com/office/powerpoint/2010/main" val="3346670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98525D-5E21-4996-9002-90D73ACE7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00" y="2160588"/>
            <a:ext cx="835783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189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B3F99-70EA-4EB2-8C03-F205A162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Tang’s Procedures</a:t>
            </a:r>
          </a:p>
        </p:txBody>
      </p:sp>
    </p:spTree>
    <p:extLst>
      <p:ext uri="{BB962C8B-B14F-4D97-AF65-F5344CB8AC3E}">
        <p14:creationId xmlns:p14="http://schemas.microsoft.com/office/powerpoint/2010/main" val="1687974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C5A8-C873-48E6-9EF2-98CC83E5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Done by Kevin Tang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34CE-6AEF-4AB2-B4BE-082CF14B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Project2.Load_SalesManager</a:t>
            </a:r>
          </a:p>
        </p:txBody>
      </p:sp>
    </p:spTree>
    <p:extLst>
      <p:ext uri="{BB962C8B-B14F-4D97-AF65-F5344CB8AC3E}">
        <p14:creationId xmlns:p14="http://schemas.microsoft.com/office/powerpoint/2010/main" val="651670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B76-B71E-49CF-8E65-052E0AA4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Project2.Load_SalesManager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F6C8E-E41B-49A2-B4EE-FC233F0B8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67593"/>
            <a:ext cx="4244896" cy="3505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43689-BF29-4D0F-B99C-5B8927B4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323149"/>
            <a:ext cx="6516269" cy="25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14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6B75-116F-4CCC-AFAA-663A104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log Entry and Execution time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2F3C284-1FB2-477D-A94A-29D1C40AF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288745"/>
            <a:ext cx="8596312" cy="36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558AE-B847-4456-B6F1-35EB2F29D3CB}"/>
              </a:ext>
            </a:extLst>
          </p:cNvPr>
          <p:cNvSpPr txBox="1"/>
          <p:nvPr/>
        </p:nvSpPr>
        <p:spPr>
          <a:xfrm>
            <a:off x="677334" y="5913867"/>
            <a:ext cx="85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time: 58ms (0.058s)</a:t>
            </a:r>
          </a:p>
        </p:txBody>
      </p:sp>
    </p:spTree>
    <p:extLst>
      <p:ext uri="{BB962C8B-B14F-4D97-AF65-F5344CB8AC3E}">
        <p14:creationId xmlns:p14="http://schemas.microsoft.com/office/powerpoint/2010/main" val="58112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9FB4-F147-4F80-A481-47AEF88C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Output of View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B7D3C4-D1B4-4823-A7A5-57FA89C20E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9" y="2160588"/>
            <a:ext cx="821862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19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584D-0A5A-46EB-B437-801A4D6C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Assistance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C569-86E4-4B7B-B6B4-38EF8D5F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Explained how to add columns to tables for those confused</a:t>
            </a:r>
          </a:p>
          <a:p>
            <a:r>
              <a:rPr lang="en-US" dirty="0"/>
              <a:t>Provided SQL code necessary to create necessary tables when needed</a:t>
            </a:r>
          </a:p>
          <a:p>
            <a:r>
              <a:rPr lang="en-US" dirty="0"/>
              <a:t>Pointed out issues in procedures before final versions submitted to group leader to compile everything</a:t>
            </a:r>
          </a:p>
          <a:p>
            <a:r>
              <a:rPr lang="en-US" dirty="0"/>
              <a:t>Pointed out if anything was missing from the project specs, and if anything was missing from the PowerPoint</a:t>
            </a:r>
          </a:p>
        </p:txBody>
      </p:sp>
    </p:spTree>
    <p:extLst>
      <p:ext uri="{BB962C8B-B14F-4D97-AF65-F5344CB8AC3E}">
        <p14:creationId xmlns:p14="http://schemas.microsoft.com/office/powerpoint/2010/main" val="1333697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EB27D7-C71E-4BDD-AA7D-72C08B87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C5016-4FED-4532-9328-AF0AC33C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summary of various components</a:t>
            </a:r>
          </a:p>
        </p:txBody>
      </p:sp>
    </p:spTree>
    <p:extLst>
      <p:ext uri="{BB962C8B-B14F-4D97-AF65-F5344CB8AC3E}">
        <p14:creationId xmlns:p14="http://schemas.microsoft.com/office/powerpoint/2010/main" val="1018464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10101C-4807-4E82-90D0-97BC4A42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to Load Star Schema and Verifications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E1A0E60-0A56-4872-9557-65DAAA732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02711"/>
            <a:ext cx="7818798" cy="6553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05743D-A921-4E82-B211-33598262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258088"/>
            <a:ext cx="2339415" cy="533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CC467-30F3-4617-9DE3-DEF5FD4D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3119526"/>
            <a:ext cx="7254869" cy="807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E4D3A8-34CC-496D-891F-FE9E1676D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2" y="3927315"/>
            <a:ext cx="2333603" cy="533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93568C-D11F-45F7-AB74-879F6ABEA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2" y="4927601"/>
            <a:ext cx="8093141" cy="8839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87FCC0-7C0E-4FC4-9E08-7A41A96AF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2" y="5811598"/>
            <a:ext cx="2111208" cy="436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C84618-2ACF-454D-8828-8074B1CE8FA1}"/>
              </a:ext>
            </a:extLst>
          </p:cNvPr>
          <p:cNvSpPr txBox="1"/>
          <p:nvPr/>
        </p:nvSpPr>
        <p:spPr>
          <a:xfrm>
            <a:off x="2691263" y="5864598"/>
            <a:ext cx="7026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Slight time difference makes sense given we no longer factor in the slight delay between everything before the first procedure and everything after the final procedure are run in the </a:t>
            </a:r>
            <a:r>
              <a:rPr lang="en-US" sz="1600" dirty="0" err="1"/>
              <a:t>LoadStarSchemaData</a:t>
            </a:r>
            <a:r>
              <a:rPr lang="en-US" sz="1600" dirty="0"/>
              <a:t> procedure</a:t>
            </a:r>
          </a:p>
        </p:txBody>
      </p:sp>
    </p:spTree>
    <p:extLst>
      <p:ext uri="{BB962C8B-B14F-4D97-AF65-F5344CB8AC3E}">
        <p14:creationId xmlns:p14="http://schemas.microsoft.com/office/powerpoint/2010/main" val="3220749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247A-155D-4E5B-A115-E289AC5E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Verification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D6C2D-6557-470A-BBE2-AE31AC544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8" y="4281882"/>
            <a:ext cx="5456440" cy="747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8882E5-E0EE-4AA5-8104-338AEB2FCEB0}"/>
              </a:ext>
            </a:extLst>
          </p:cNvPr>
          <p:cNvSpPr txBox="1"/>
          <p:nvPr/>
        </p:nvSpPr>
        <p:spPr>
          <a:xfrm>
            <a:off x="676977" y="5126477"/>
            <a:ext cx="964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the total time is 5517ms instead of 5521ms as we are excluding the delay caused by the parts before the </a:t>
            </a:r>
            <a:r>
              <a:rPr lang="en-US" dirty="0" err="1"/>
              <a:t>LoadStarSchemaData</a:t>
            </a:r>
            <a:r>
              <a:rPr lang="en-US" dirty="0"/>
              <a:t> procedure starts executing all other procedures, and also the delay caused by the parts right after it finishes executing all other procedures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DB3E0F-9CC1-41C8-AF43-6AF342B4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977" y="1546352"/>
            <a:ext cx="8596312" cy="2735530"/>
          </a:xfrm>
        </p:spPr>
      </p:pic>
    </p:spTree>
    <p:extLst>
      <p:ext uri="{BB962C8B-B14F-4D97-AF65-F5344CB8AC3E}">
        <p14:creationId xmlns:p14="http://schemas.microsoft.com/office/powerpoint/2010/main" val="3505867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9A15-453C-464F-A706-AB9DD979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Worked on Per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F6CB8-BF37-419B-8A26-8F9F30BA96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Timothy </a:t>
            </a:r>
            <a:r>
              <a:rPr lang="en-US" dirty="0" err="1"/>
              <a:t>Dakis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Process.usp_ShowWorkflowSteps</a:t>
            </a:r>
            <a:endParaRPr lang="en-US" dirty="0"/>
          </a:p>
          <a:p>
            <a:pPr lvl="1"/>
            <a:r>
              <a:rPr lang="en-US" dirty="0" err="1"/>
              <a:t>Process.usp_TrackWorkFlow</a:t>
            </a:r>
            <a:endParaRPr lang="en-US" dirty="0"/>
          </a:p>
          <a:p>
            <a:pPr lvl="1"/>
            <a:r>
              <a:rPr lang="en-US" dirty="0"/>
              <a:t>Project2.AddForeignKeysToStarSchemaData</a:t>
            </a:r>
          </a:p>
          <a:p>
            <a:pPr lvl="1"/>
            <a:r>
              <a:rPr lang="en-US" dirty="0"/>
              <a:t>Project2.DropForeignKeysFromStarSchemaData</a:t>
            </a:r>
          </a:p>
          <a:p>
            <a:pPr lvl="1"/>
            <a:r>
              <a:rPr lang="en-US" dirty="0"/>
              <a:t>Project2.Load_Data</a:t>
            </a:r>
          </a:p>
          <a:p>
            <a:pPr lvl="1"/>
            <a:r>
              <a:rPr lang="en-US" dirty="0"/>
              <a:t>Project2.Load_DimCustomer</a:t>
            </a:r>
          </a:p>
          <a:p>
            <a:pPr lvl="1"/>
            <a:r>
              <a:rPr lang="en-US" dirty="0"/>
              <a:t>Project2.Load_DimProduct</a:t>
            </a:r>
          </a:p>
          <a:p>
            <a:pPr lvl="1"/>
            <a:r>
              <a:rPr lang="en-US" dirty="0"/>
              <a:t>Project2.Load_DimProductCategory</a:t>
            </a:r>
          </a:p>
          <a:p>
            <a:pPr lvl="1"/>
            <a:r>
              <a:rPr lang="en-US" dirty="0"/>
              <a:t>Project2.Load_DimProductSubcategory</a:t>
            </a:r>
          </a:p>
          <a:p>
            <a:pPr lvl="1"/>
            <a:r>
              <a:rPr lang="en-US" dirty="0"/>
              <a:t>Project2.LoadStarSchemaData</a:t>
            </a:r>
          </a:p>
          <a:p>
            <a:pPr lvl="1"/>
            <a:r>
              <a:rPr lang="en-US" dirty="0"/>
              <a:t>Project2.ShowTableStatusRowCount</a:t>
            </a:r>
          </a:p>
          <a:p>
            <a:pPr lvl="1"/>
            <a:r>
              <a:rPr lang="en-US" dirty="0"/>
              <a:t>Project2.TruncateStarSchemaData</a:t>
            </a:r>
          </a:p>
          <a:p>
            <a:pPr lvl="1"/>
            <a:r>
              <a:rPr lang="en-US" dirty="0"/>
              <a:t>Utils.DropProcsInCSCI331FinalProject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41CF1-EC0F-422B-BBA2-FCB6F2DE7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Mikhaiel</a:t>
            </a:r>
            <a:r>
              <a:rPr lang="en-US" dirty="0"/>
              <a:t> Gomes:</a:t>
            </a:r>
          </a:p>
          <a:p>
            <a:pPr lvl="1"/>
            <a:r>
              <a:rPr lang="en-US" dirty="0"/>
              <a:t>Project2.Load_DimGender</a:t>
            </a:r>
          </a:p>
          <a:p>
            <a:pPr lvl="1"/>
            <a:r>
              <a:rPr lang="en-US" dirty="0"/>
              <a:t>Project2.Load_DimMaritalStatus</a:t>
            </a:r>
          </a:p>
          <a:p>
            <a:r>
              <a:rPr lang="en-US" dirty="0" err="1"/>
              <a:t>Shivanie</a:t>
            </a:r>
            <a:r>
              <a:rPr lang="en-US" dirty="0"/>
              <a:t> </a:t>
            </a:r>
            <a:r>
              <a:rPr lang="en-US" dirty="0" err="1"/>
              <a:t>Kemraj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Project2.Load_DimOccupation</a:t>
            </a:r>
          </a:p>
          <a:p>
            <a:pPr lvl="1"/>
            <a:r>
              <a:rPr lang="en-US" dirty="0"/>
              <a:t>Project2.Load_DimTerritory</a:t>
            </a:r>
          </a:p>
          <a:p>
            <a:r>
              <a:rPr lang="en-US" dirty="0"/>
              <a:t>Konrad Rakowski:</a:t>
            </a:r>
          </a:p>
          <a:p>
            <a:pPr lvl="1"/>
            <a:r>
              <a:rPr lang="en-US" dirty="0"/>
              <a:t>Project2.Load_DimOrderDate</a:t>
            </a:r>
          </a:p>
          <a:p>
            <a:r>
              <a:rPr lang="en-US" dirty="0"/>
              <a:t>Kevin Tang:</a:t>
            </a:r>
          </a:p>
          <a:p>
            <a:pPr lvl="1"/>
            <a:r>
              <a:rPr lang="en-US" dirty="0"/>
              <a:t>Project2.Load_SalesManager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70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779C-9567-4E04-ACB6-EB3CFC2E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Taken to Execute All of Each Person’s Procedures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2B85E-9622-49E7-9083-5451F5B98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930400"/>
            <a:ext cx="7844096" cy="1836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6637-A750-4C6D-A9ED-0F6C45D9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3787697"/>
            <a:ext cx="4118980" cy="1101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1D676-0D7A-4F75-953E-2C201649996E}"/>
              </a:ext>
            </a:extLst>
          </p:cNvPr>
          <p:cNvSpPr txBox="1"/>
          <p:nvPr/>
        </p:nvSpPr>
        <p:spPr>
          <a:xfrm>
            <a:off x="677332" y="5087205"/>
            <a:ext cx="6219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Validity check: 5123 + 91 + 108 + 42 + 58 = 5422ms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This matches the output of time taken to execute all procedures (excluding </a:t>
            </a:r>
            <a:r>
              <a:rPr lang="en-US" sz="1600" dirty="0" err="1"/>
              <a:t>LoadStarSchemaData</a:t>
            </a:r>
            <a:r>
              <a:rPr lang="en-US" sz="1600" dirty="0"/>
              <a:t> procedure) shown before: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0857D-AD48-4576-98E4-52C3343E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911" y="5511051"/>
            <a:ext cx="4770511" cy="6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1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C5D325-9275-4261-B309-671E5761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Taken to Execute Each Procedure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A4546E-81FB-4FB9-B833-C366C12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61" y="4504226"/>
            <a:ext cx="6961938" cy="218840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28394-DFAF-426D-B7D6-6F0E7640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87" y="1820149"/>
            <a:ext cx="6848100" cy="26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70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2BF4-3E50-408A-8EF5-AED433C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WorkFlowSteps</a:t>
            </a:r>
            <a:r>
              <a:rPr lang="en-US" dirty="0"/>
              <a:t> Entries for Timothy </a:t>
            </a:r>
            <a:r>
              <a:rPr lang="en-US" dirty="0" err="1"/>
              <a:t>Dakis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306323-DB35-40F3-91FA-86778296C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088" y="1930400"/>
            <a:ext cx="5761219" cy="241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13CDE-25C3-4B5D-B4DB-75AA7DD7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88" y="4442303"/>
            <a:ext cx="9967824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9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2BF4-3E50-408A-8EF5-AED433C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/>
              <a:t>WorkFlowSteps</a:t>
            </a:r>
            <a:r>
              <a:rPr lang="en-US" sz="3400" dirty="0"/>
              <a:t> Entries for </a:t>
            </a:r>
            <a:r>
              <a:rPr lang="en-US" sz="3400" dirty="0" err="1"/>
              <a:t>Mikhaiel</a:t>
            </a:r>
            <a:r>
              <a:rPr lang="en-US" sz="3400" dirty="0"/>
              <a:t> Gomes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6452FE-941C-4486-86E3-20ED79D0D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84" y="1930400"/>
            <a:ext cx="5692633" cy="227095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E478D-609C-4D5D-A760-A9DB748D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0" y="4196493"/>
            <a:ext cx="9906859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418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2BF4-3E50-408A-8EF5-AED433C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/>
              <a:t>WorkFlowSteps</a:t>
            </a:r>
            <a:r>
              <a:rPr lang="en-US" sz="3400" dirty="0"/>
              <a:t> Entries for </a:t>
            </a:r>
            <a:r>
              <a:rPr lang="en-US" sz="3400" dirty="0" err="1"/>
              <a:t>Shivanie</a:t>
            </a:r>
            <a:r>
              <a:rPr lang="en-US" sz="3400" dirty="0"/>
              <a:t> </a:t>
            </a:r>
            <a:r>
              <a:rPr lang="en-US" sz="3400" dirty="0" err="1"/>
              <a:t>Kemraj</a:t>
            </a:r>
            <a:endParaRPr lang="en-US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FA009-AF1D-4209-9CD2-8468B85AC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898" y="1930400"/>
            <a:ext cx="5768840" cy="24386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9A0DD-867F-41F6-90A6-D49A7423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98" y="4369011"/>
            <a:ext cx="9960203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52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2BF4-3E50-408A-8EF5-AED433C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WorkFlowSteps</a:t>
            </a:r>
            <a:r>
              <a:rPr lang="en-US" sz="3200" dirty="0"/>
              <a:t> Entries for Konrad Rakowski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DB66A0-4268-4058-98A5-13328B9BD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467" y="1954719"/>
            <a:ext cx="5768840" cy="23852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B1FD0-6615-451C-A8DA-E625BAEA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67" y="4315667"/>
            <a:ext cx="9983065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3C6219-A6C2-40E2-B40D-2FC0424C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List and Gannt Chart</a:t>
            </a:r>
          </a:p>
        </p:txBody>
      </p:sp>
    </p:spTree>
    <p:extLst>
      <p:ext uri="{BB962C8B-B14F-4D97-AF65-F5344CB8AC3E}">
        <p14:creationId xmlns:p14="http://schemas.microsoft.com/office/powerpoint/2010/main" val="5260242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2BF4-3E50-408A-8EF5-AED433C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WorkFlowSteps</a:t>
            </a:r>
            <a:r>
              <a:rPr lang="en-US" dirty="0"/>
              <a:t> Entries for Kevin Tang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E7C67E-A23A-4B97-9CC6-60C4D1B73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01" y="1930400"/>
            <a:ext cx="5738357" cy="245385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54342-462D-4D65-9915-5A049591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01" y="4384253"/>
            <a:ext cx="9883997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273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565</TotalTime>
  <Words>1281</Words>
  <Application>Microsoft Office PowerPoint</Application>
  <PresentationFormat>Widescreen</PresentationFormat>
  <Paragraphs>183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Trebuchet MS</vt:lpstr>
      <vt:lpstr>Wingdings 3</vt:lpstr>
      <vt:lpstr>Facet</vt:lpstr>
      <vt:lpstr>CSCI 331 – Group Project 2</vt:lpstr>
      <vt:lpstr>Project Management</vt:lpstr>
      <vt:lpstr>The Project Plan</vt:lpstr>
      <vt:lpstr>Use of Discord, and how the Group Assisted Each other</vt:lpstr>
      <vt:lpstr>In Lieu of Regularly Scheduled Meetings…</vt:lpstr>
      <vt:lpstr>Example: to ensure everyone’s work is submitted, threads were used to compile results</vt:lpstr>
      <vt:lpstr>Example: Utilizing Discord to announce deadlines for people, as well as provide information </vt:lpstr>
      <vt:lpstr>Group Assistance</vt:lpstr>
      <vt:lpstr>To-Do List and Gannt Chart</vt:lpstr>
      <vt:lpstr>To-Do List For Timothy Dakis </vt:lpstr>
      <vt:lpstr>To-Do List For Mikhaiel Gomes </vt:lpstr>
      <vt:lpstr>To-Do List For Shivanie Kemraj </vt:lpstr>
      <vt:lpstr>To-Do List For Konrad Rakowski </vt:lpstr>
      <vt:lpstr>To-Do List For Kevin Tang </vt:lpstr>
      <vt:lpstr>Gannt Chart</vt:lpstr>
      <vt:lpstr>Stored Procedures</vt:lpstr>
      <vt:lpstr>Stored Procedures</vt:lpstr>
      <vt:lpstr>General Note Related to Procedures</vt:lpstr>
      <vt:lpstr>Timothy Dakis’s Procedures</vt:lpstr>
      <vt:lpstr>Procedures Done by Timothy Dakis</vt:lpstr>
      <vt:lpstr>Process.usp_ShowWorkflowSteps</vt:lpstr>
      <vt:lpstr>JDBC Output of Procedure: (Projects Process.WorkFlowSteps Table)</vt:lpstr>
      <vt:lpstr>Process.usp_TrackWorkFlow</vt:lpstr>
      <vt:lpstr>JDBC Output of Table Filled Table: Process.WorkFlowSteps</vt:lpstr>
      <vt:lpstr>Project2.AddForeignKeysToStarSchemaData</vt:lpstr>
      <vt:lpstr>WorkFlowSteps log Entry and Execution time</vt:lpstr>
      <vt:lpstr>Diagram Showing Relationships (Excluding DbSecurity.UserAuthorization)</vt:lpstr>
      <vt:lpstr>Diagram Showing Relationships (Including DbSecurity.UserAuthorization)</vt:lpstr>
      <vt:lpstr>Project2.DropForeignKeysFromStarSchemaData</vt:lpstr>
      <vt:lpstr>WorkFlowSteps log Entry and Execution time</vt:lpstr>
      <vt:lpstr>Project2.Load_Data</vt:lpstr>
      <vt:lpstr>WorkFlowSteps log Entry and Execution time</vt:lpstr>
      <vt:lpstr>JDBC Output of View</vt:lpstr>
      <vt:lpstr>Project2.Load_DimCustomer</vt:lpstr>
      <vt:lpstr>WorkFlowSteps log Entry and Execution time</vt:lpstr>
      <vt:lpstr>JDBC Output of View</vt:lpstr>
      <vt:lpstr>Project2.Load_DimProduct</vt:lpstr>
      <vt:lpstr>WorkFlowSteps log Entry and Execution time</vt:lpstr>
      <vt:lpstr>JDBC Output of View</vt:lpstr>
      <vt:lpstr>Project2.Load_DimProductCategory</vt:lpstr>
      <vt:lpstr>WorkFlowSteps log Entry and Execution time</vt:lpstr>
      <vt:lpstr>JDBC Output of View</vt:lpstr>
      <vt:lpstr>Project2.Load_DimProductSubcategory</vt:lpstr>
      <vt:lpstr>WorkFlowSteps log Entry and Execution time</vt:lpstr>
      <vt:lpstr>JDBC Output of View</vt:lpstr>
      <vt:lpstr>Project2.LoadStarSchemaData</vt:lpstr>
      <vt:lpstr>WorkFlowSteps log Entry and Execution time</vt:lpstr>
      <vt:lpstr>Project2.ShowTableStatusRowCount</vt:lpstr>
      <vt:lpstr>WorkFlowSteps log Entry and Execution time</vt:lpstr>
      <vt:lpstr>Example of JDBC Output of Table</vt:lpstr>
      <vt:lpstr>Project2.TruncateStarSchemaData</vt:lpstr>
      <vt:lpstr>WorkFlowSteps log Entry and Execution time</vt:lpstr>
      <vt:lpstr>Utils.DropProcsInCSCI331FinalProject</vt:lpstr>
      <vt:lpstr>Mikhaiel Gomes’ Procedures</vt:lpstr>
      <vt:lpstr>Procedures Done by Mikhaiel Gomes</vt:lpstr>
      <vt:lpstr>Project2.Load_DimGender</vt:lpstr>
      <vt:lpstr>WorkFlowSteps log Entry and Execution time</vt:lpstr>
      <vt:lpstr>JDBC Output of View</vt:lpstr>
      <vt:lpstr>Project2.Load_DimMaritalStatus</vt:lpstr>
      <vt:lpstr>WorkFlowSteps log Entry and Execution time</vt:lpstr>
      <vt:lpstr>JDBC Output of View</vt:lpstr>
      <vt:lpstr>Shivanie Kemraj’s Procedures</vt:lpstr>
      <vt:lpstr>Procedures Done by Shivanie Kemraj</vt:lpstr>
      <vt:lpstr>Project2.Load_DimOccupation</vt:lpstr>
      <vt:lpstr>WorkFlowSteps log Entry and Execution time</vt:lpstr>
      <vt:lpstr>JDBC Output of View</vt:lpstr>
      <vt:lpstr>Project2.Load_DimTerritory</vt:lpstr>
      <vt:lpstr>WorkFlowSteps log Entry and Execution time</vt:lpstr>
      <vt:lpstr>JDBC Output of View</vt:lpstr>
      <vt:lpstr>Konrad Rakowski’s Procedures</vt:lpstr>
      <vt:lpstr>Procedures Done by Konrad Rakowski</vt:lpstr>
      <vt:lpstr>Project2.Load_DimOrderDate</vt:lpstr>
      <vt:lpstr>WorkFlowSteps log Entry and Execution time</vt:lpstr>
      <vt:lpstr>JDBC Output of View</vt:lpstr>
      <vt:lpstr>Kevin Tang’s Procedures</vt:lpstr>
      <vt:lpstr>Procedures Done by Kevin Tang</vt:lpstr>
      <vt:lpstr>Project2.Load_SalesManager</vt:lpstr>
      <vt:lpstr>WorkFlowSteps log Entry and Execution time</vt:lpstr>
      <vt:lpstr>JDBC Output of View</vt:lpstr>
      <vt:lpstr>Analysis</vt:lpstr>
      <vt:lpstr>Time to Load Star Schema and Verifications </vt:lpstr>
      <vt:lpstr>Further Verification</vt:lpstr>
      <vt:lpstr>Procedures Worked on Per Person</vt:lpstr>
      <vt:lpstr>Time Taken to Execute All of Each Person’s Procedures</vt:lpstr>
      <vt:lpstr>Time Taken to Execute Each Procedure</vt:lpstr>
      <vt:lpstr>WorkFlowSteps Entries for Timothy Dakis</vt:lpstr>
      <vt:lpstr>WorkFlowSteps Entries for Mikhaiel Gomes</vt:lpstr>
      <vt:lpstr>WorkFlowSteps Entries for Shivanie Kemraj</vt:lpstr>
      <vt:lpstr>WorkFlowSteps Entries for Konrad Rakowski</vt:lpstr>
      <vt:lpstr>WorkFlowSteps Entries for Kevin Tang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331 – Group Project 1</dc:title>
  <dc:creator> </dc:creator>
  <cp:lastModifiedBy> </cp:lastModifiedBy>
  <cp:revision>121</cp:revision>
  <dcterms:created xsi:type="dcterms:W3CDTF">2022-04-03T13:11:12Z</dcterms:created>
  <dcterms:modified xsi:type="dcterms:W3CDTF">2022-04-09T06:34:58Z</dcterms:modified>
</cp:coreProperties>
</file>